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4" r:id="rId1"/>
    <p:sldMasterId id="2147483755" r:id="rId2"/>
    <p:sldMasterId id="2147483756" r:id="rId3"/>
  </p:sldMasterIdLst>
  <p:notesMasterIdLst>
    <p:notesMasterId r:id="rId56"/>
  </p:notesMasterIdLst>
  <p:sldIdLst>
    <p:sldId id="256" r:id="rId4"/>
    <p:sldId id="257" r:id="rId5"/>
    <p:sldId id="258" r:id="rId6"/>
    <p:sldId id="259" r:id="rId7"/>
    <p:sldId id="337" r:id="rId8"/>
    <p:sldId id="323" r:id="rId9"/>
    <p:sldId id="260" r:id="rId10"/>
    <p:sldId id="261" r:id="rId11"/>
    <p:sldId id="368" r:id="rId12"/>
    <p:sldId id="363" r:id="rId13"/>
    <p:sldId id="356" r:id="rId14"/>
    <p:sldId id="359" r:id="rId15"/>
    <p:sldId id="369" r:id="rId16"/>
    <p:sldId id="325" r:id="rId17"/>
    <p:sldId id="309" r:id="rId18"/>
    <p:sldId id="378" r:id="rId19"/>
    <p:sldId id="310" r:id="rId20"/>
    <p:sldId id="366" r:id="rId21"/>
    <p:sldId id="379" r:id="rId22"/>
    <p:sldId id="335" r:id="rId23"/>
    <p:sldId id="365" r:id="rId24"/>
    <p:sldId id="357" r:id="rId25"/>
    <p:sldId id="318" r:id="rId26"/>
    <p:sldId id="305" r:id="rId27"/>
    <p:sldId id="320" r:id="rId28"/>
    <p:sldId id="327" r:id="rId29"/>
    <p:sldId id="326" r:id="rId30"/>
    <p:sldId id="314" r:id="rId31"/>
    <p:sldId id="334" r:id="rId32"/>
    <p:sldId id="361" r:id="rId33"/>
    <p:sldId id="316" r:id="rId34"/>
    <p:sldId id="330" r:id="rId35"/>
    <p:sldId id="370" r:id="rId36"/>
    <p:sldId id="328" r:id="rId37"/>
    <p:sldId id="307" r:id="rId38"/>
    <p:sldId id="351" r:id="rId39"/>
    <p:sldId id="377" r:id="rId40"/>
    <p:sldId id="353" r:id="rId41"/>
    <p:sldId id="367" r:id="rId42"/>
    <p:sldId id="345" r:id="rId43"/>
    <p:sldId id="371" r:id="rId44"/>
    <p:sldId id="372" r:id="rId45"/>
    <p:sldId id="373" r:id="rId46"/>
    <p:sldId id="346" r:id="rId47"/>
    <p:sldId id="375" r:id="rId48"/>
    <p:sldId id="354" r:id="rId49"/>
    <p:sldId id="376" r:id="rId50"/>
    <p:sldId id="355" r:id="rId51"/>
    <p:sldId id="274" r:id="rId52"/>
    <p:sldId id="275" r:id="rId53"/>
    <p:sldId id="302" r:id="rId54"/>
    <p:sldId id="303" r:id="rId55"/>
  </p:sldIdLst>
  <p:sldSz cx="9144000" cy="5143500" type="screen16x9"/>
  <p:notesSz cx="6858000" cy="9144000"/>
  <p:embeddedFontLst>
    <p:embeddedFont>
      <p:font typeface="Google Sans" panose="020B0503030502040204" pitchFamily="34" charset="0"/>
      <p:regular r:id="rId57"/>
      <p:bold r:id="rId58"/>
      <p:italic r:id="rId59"/>
      <p:boldItalic r:id="rId60"/>
    </p:embeddedFont>
    <p:embeddedFont>
      <p:font typeface="Google Sans Medium" panose="020B0603030502040204" pitchFamily="34" charset="0"/>
      <p:regular r:id="rId61"/>
      <p:bold r:id="rId62"/>
      <p:italic r:id="rId63"/>
      <p:boldItalic r:id="rId64"/>
    </p:embeddedFont>
    <p:embeddedFont>
      <p:font typeface="Google Sans Mono" panose="020B0604020202020204" charset="0"/>
      <p:regular r:id="rId65"/>
      <p:bold r:id="rId66"/>
      <p:italic r:id="rId67"/>
      <p:boldItalic r:id="rId68"/>
    </p:embeddedFont>
    <p:embeddedFont>
      <p:font typeface="Google Sans SemiBold" panose="020B0604020202020204" charset="0"/>
      <p:regular r:id="rId69"/>
      <p:bold r:id="rId70"/>
      <p:italic r:id="rId71"/>
      <p:boldItalic r:id="rId72"/>
    </p:embeddedFont>
    <p:embeddedFont>
      <p:font typeface="Google Sans Text" panose="020B0604020202020204" charset="0"/>
      <p:regular r:id="rId73"/>
      <p:bold r:id="rId74"/>
      <p:italic r:id="rId75"/>
      <p:boldItalic r:id="rId76"/>
    </p:embeddedFont>
    <p:embeddedFont>
      <p:font typeface="Helvetica Neue" panose="020B0604020202020204" charset="0"/>
      <p:regular r:id="rId77"/>
      <p:bold r:id="rId78"/>
      <p:italic r:id="rId79"/>
      <p:boldItalic r:id="rId80"/>
    </p:embeddedFont>
    <p:embeddedFont>
      <p:font typeface="Open Sans Light" panose="020B0306030504020204" pitchFamily="34" charset="0"/>
      <p:regular r:id="rId81"/>
      <p:italic r:id="rId82"/>
    </p:embeddedFont>
    <p:embeddedFont>
      <p:font typeface="Roboto" panose="02000000000000000000" pitchFamily="2" charset="0"/>
      <p:regular r:id="rId83"/>
      <p:bold r:id="rId84"/>
      <p:italic r:id="rId85"/>
      <p:boldItalic r:id="rId86"/>
    </p:embeddedFont>
    <p:embeddedFont>
      <p:font typeface="Roboto Mono" panose="00000009000000000000" pitchFamily="49" charset="0"/>
      <p:regular r:id="rId87"/>
      <p:bold r:id="rId88"/>
      <p:italic r:id="rId89"/>
      <p:boldItalic r:id="rId90"/>
    </p:embeddedFont>
    <p:embeddedFont>
      <p:font typeface="Roboto Mono Light" panose="00000009000000000000" pitchFamily="49" charset="0"/>
      <p:regular r:id="rId91"/>
      <p:bold r:id="rId92"/>
      <p:italic r:id="rId93"/>
      <p:boldItalic r:id="rId94"/>
    </p:embeddedFont>
    <p:embeddedFont>
      <p:font typeface="Source sans pro" panose="020B0503030403020204" pitchFamily="34" charset="0"/>
      <p:regular r:id="rId95"/>
      <p:bold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328" autoAdjust="0"/>
  </p:normalViewPr>
  <p:slideViewPr>
    <p:cSldViewPr snapToGrid="0">
      <p:cViewPr varScale="1">
        <p:scale>
          <a:sx n="83" d="100"/>
          <a:sy n="83" d="100"/>
        </p:scale>
        <p:origin x="14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font" Target="fonts/font28.fntdata"/><Relationship Id="rId89" Type="http://schemas.openxmlformats.org/officeDocument/2006/relationships/font" Target="fonts/font33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2.xml"/><Relationship Id="rId90" Type="http://schemas.openxmlformats.org/officeDocument/2006/relationships/font" Target="fonts/font34.fntdata"/><Relationship Id="rId95" Type="http://schemas.openxmlformats.org/officeDocument/2006/relationships/font" Target="fonts/font39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0" Type="http://schemas.openxmlformats.org/officeDocument/2006/relationships/font" Target="fonts/font24.fntdata"/><Relationship Id="rId85" Type="http://schemas.openxmlformats.org/officeDocument/2006/relationships/font" Target="fonts/font2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font" Target="fonts/font27.fntdata"/><Relationship Id="rId88" Type="http://schemas.openxmlformats.org/officeDocument/2006/relationships/font" Target="fonts/font32.fntdata"/><Relationship Id="rId91" Type="http://schemas.openxmlformats.org/officeDocument/2006/relationships/font" Target="fonts/font35.fntdata"/><Relationship Id="rId96" Type="http://schemas.openxmlformats.org/officeDocument/2006/relationships/font" Target="fonts/font4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font" Target="fonts/font25.fntdata"/><Relationship Id="rId86" Type="http://schemas.openxmlformats.org/officeDocument/2006/relationships/font" Target="fonts/font30.fntdata"/><Relationship Id="rId94" Type="http://schemas.openxmlformats.org/officeDocument/2006/relationships/font" Target="fonts/font38.fntdata"/><Relationship Id="rId9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20.fntdata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15.fntdata"/><Relationship Id="rId92" Type="http://schemas.openxmlformats.org/officeDocument/2006/relationships/font" Target="fonts/font3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0.fntdata"/><Relationship Id="rId87" Type="http://schemas.openxmlformats.org/officeDocument/2006/relationships/font" Target="fonts/font31.fntdata"/><Relationship Id="rId61" Type="http://schemas.openxmlformats.org/officeDocument/2006/relationships/font" Target="fonts/font5.fntdata"/><Relationship Id="rId82" Type="http://schemas.openxmlformats.org/officeDocument/2006/relationships/font" Target="fonts/font2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notesMaster" Target="notesMasters/notesMaster1.xml"/><Relationship Id="rId77" Type="http://schemas.openxmlformats.org/officeDocument/2006/relationships/font" Target="fonts/font21.fntdata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6.fntdata"/><Relationship Id="rId93" Type="http://schemas.openxmlformats.org/officeDocument/2006/relationships/font" Target="fonts/font37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aec94e16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aec94e16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we perform a task, like learning for an exam, our level of attention varies: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Primacy: our attention level is high (first 20 minutes)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Huh: our attention level is low (unlimited)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Recency: our attention level is high again (last 5 minutes)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21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l"/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we perform a task, like learning for an exam, our level of attention varies: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Primacy: our attention level is high (first 20 minutes)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Huh: our attention level is low (unlimited)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Inter"/>
              </a:rPr>
              <a:t>Zone of Recency: our attention level is high again (last 5 minutes)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87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part of the brain that processes visual information (the visual cortex) is much larger than the part of the brain responsible for reading words (the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broca</a:t>
            </a:r>
            <a:r>
              <a:rPr lang="en-US" b="0" i="0" dirty="0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). By providing your information in a visual presentation, you make it much easier on your team to process the information effectively.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475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49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Humans are visually oriented animals with approximately 55% of our cortex is dedicated to processing visual stimuli.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46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The repository on GitHub states that the name "996. 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icu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" </a:t>
            </a:r>
            <a:r>
              <a:rPr lang="en-US" b="0" i="0" dirty="0">
                <a:solidFill>
                  <a:srgbClr val="FFFFFF"/>
                </a:solidFill>
                <a:effectLst/>
                <a:latin typeface="Google Sans" panose="020B0503030502040204" pitchFamily="34" charset="0"/>
              </a:rPr>
              <a:t>refers to how developers who work under the 996 system (9AM–9PM, 6 days per week) would risk poor health and a possible stay in an intensive care unit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. The movement's slogan is "developers' lives matter".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9304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The repository on GitHub states that the name "996. 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icu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" </a:t>
            </a:r>
            <a:r>
              <a:rPr lang="en-US" b="0" i="0" dirty="0">
                <a:solidFill>
                  <a:srgbClr val="FFFFFF"/>
                </a:solidFill>
                <a:effectLst/>
                <a:latin typeface="Google Sans" panose="020B0503030502040204" pitchFamily="34" charset="0"/>
              </a:rPr>
              <a:t>refers to how developers who work under the 996 system (9AM–9PM, 6 days per week) would risk poor health and a possible stay in an intensive care unit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. The movement's slogan is "developers' lives matter".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9467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93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0366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Personal Identifiable Information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(PII) is defined as: Any representation of information that permits the identity of an individual to whom the information applies to be reasonably inferred by either direct or indirect means.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4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a73c94c4c_1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a73c94c4c_1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 Tribbiani from the sitcom Friends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Personal Identifiable Information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(PII) is defined as: Any representation of information that permits the identity of an individual to whom the information applies to be reasonably inferred by either direct or indirect means.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81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Personal Identifiable Information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(PII) is defined as: Any representation of information that permits the identity of an individual to whom the information applies to be reasonably inferred by either direct or indirect means.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1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5614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“Don’t tell me the moon is shining. Show me the glint of light on broken glass.” - Anton Checkhov</a:t>
            </a:r>
            <a:endParaRPr lang="en-CA" dirty="0"/>
          </a:p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2975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fb9d2ae0d_0_3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bfb9d2ae0d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b388e08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db388e08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db388e089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db388e089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db388e089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db388e089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180b2ca8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7180b2ca8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180b2ca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180b2ca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180b2ca8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7180b2ca8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We're now witnessing the Dunning-Kruger effect in action and scale never seen before 😅</a:t>
            </a:r>
          </a:p>
          <a:p>
            <a:r>
              <a:rPr lang="en-US" dirty="0"/>
              <a:t>Remember - AI won't take your job but people who are "experts" in AI will 😉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94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17eaf53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17eaf53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17eaf53b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17eaf53b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939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20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13502"/>
          <a:stretch/>
        </p:blipFill>
        <p:spPr>
          <a:xfrm>
            <a:off x="241600" y="4559451"/>
            <a:ext cx="2156224" cy="3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right">
  <p:cSld name="CUSTOM_17_1">
    <p:bg>
      <p:bgPr>
        <a:solidFill>
          <a:srgbClr val="202124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4283964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2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6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60" name="Google Shape;260;p96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7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63" name="Google Shape;263;p97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2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8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66" name="Google Shape;266;p98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">
  <p:cSld name="CUSTOM_29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99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">
  <p:cSld name="CUSTOM_29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00"/>
          <p:cNvPicPr preferRelativeResize="0"/>
          <p:nvPr/>
        </p:nvPicPr>
        <p:blipFill rotWithShape="1">
          <a:blip r:embed="rId2">
            <a:alphaModFix/>
          </a:blip>
          <a:srcRect t="1522" b="1512"/>
          <a:stretch/>
        </p:blipFill>
        <p:spPr>
          <a:xfrm>
            <a:off x="-41699" y="-24325"/>
            <a:ext cx="9519698" cy="51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00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">
  <p:cSld name="CUSTOM_29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01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 1">
  <p:cSld name="CUSTOM_2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02"/>
          <p:cNvPicPr preferRelativeResize="0"/>
          <p:nvPr/>
        </p:nvPicPr>
        <p:blipFill rotWithShape="1">
          <a:blip r:embed="rId3">
            <a:alphaModFix/>
          </a:blip>
          <a:srcRect t="1522" b="1512"/>
          <a:stretch/>
        </p:blipFill>
        <p:spPr>
          <a:xfrm rot="10800000" flipH="1">
            <a:off x="-41699" y="-24326"/>
            <a:ext cx="9519696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02"/>
          <p:cNvPicPr preferRelativeResize="0"/>
          <p:nvPr/>
        </p:nvPicPr>
        <p:blipFill rotWithShape="1">
          <a:blip r:embed="rId4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 1 1">
  <p:cSld name="CUSTOM_29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0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">
  <p:cSld name="CUSTOM_29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4D | Corner art 02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105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85" name="Google Shape;285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_1">
    <p:bg>
      <p:bgPr>
        <a:solidFill>
          <a:srgbClr val="202124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–White">
  <p:cSld name="TITLE_AND_BODY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6"/>
          <p:cNvSpPr txBox="1">
            <a:spLocks noGrp="1"/>
          </p:cNvSpPr>
          <p:nvPr>
            <p:ph type="title"/>
          </p:nvPr>
        </p:nvSpPr>
        <p:spPr>
          <a:xfrm>
            <a:off x="469275" y="409575"/>
            <a:ext cx="63282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oogle Sans"/>
              <a:buNone/>
              <a:defRPr sz="240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88" name="Google Shape;288;p106"/>
          <p:cNvSpPr txBox="1">
            <a:spLocks noGrp="1"/>
          </p:cNvSpPr>
          <p:nvPr>
            <p:ph type="title" idx="2"/>
          </p:nvPr>
        </p:nvSpPr>
        <p:spPr>
          <a:xfrm>
            <a:off x="469275" y="758685"/>
            <a:ext cx="5636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None/>
              <a:defRPr sz="24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289" name="Google Shape;289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locks Background">
  <p:cSld name="TITLE_AND_BODY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107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 flipH="1">
            <a:off x="0" y="-1041"/>
            <a:ext cx="9143998" cy="514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8"/>
          <p:cNvSpPr txBox="1">
            <a:spLocks noGrp="1"/>
          </p:cNvSpPr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108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10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solidFill>
          <a:srgbClr val="FFFFF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9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00" name="Google Shape;300;p10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301" name="Google Shape;301;p109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Yellow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sldNum" idx="12"/>
          </p:nvPr>
        </p:nvSpPr>
        <p:spPr>
          <a:xfrm>
            <a:off x="8238675" y="4786875"/>
            <a:ext cx="548700" cy="7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Red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Green">
  <p:cSld name="CUSTOM_2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Blue">
  <p:cSld name="CUSTOM_2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Yellow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Red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] + Logos - Green">
  <p:cSld name="CUSTOM_2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25"/>
            <a:ext cx="9143998" cy="514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Blue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Yellow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Red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Green">
  <p:cSld name="CUSTOM_2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Blue">
  <p:cSld name="CUSTOM_2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2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6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2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4D | Corner art 02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29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–White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469275" y="409575"/>
            <a:ext cx="63282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oogle Sans"/>
              <a:buNone/>
              <a:defRPr sz="240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title" idx="2"/>
          </p:nvPr>
        </p:nvSpPr>
        <p:spPr>
          <a:xfrm>
            <a:off x="469275" y="758685"/>
            <a:ext cx="5636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None/>
              <a:defRPr sz="24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>
            <a:spLocks noGrp="1"/>
          </p:cNvSpPr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body" idx="1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0" name="Google Shape;9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Logo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3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">
  <p:cSld name="CUSTOM_1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9"/>
          <p:cNvSpPr/>
          <p:nvPr/>
        </p:nvSpPr>
        <p:spPr>
          <a:xfrm>
            <a:off x="0" y="-8500"/>
            <a:ext cx="9144000" cy="514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ctrTitle"/>
          </p:nvPr>
        </p:nvSpPr>
        <p:spPr>
          <a:xfrm>
            <a:off x="480060" y="2148840"/>
            <a:ext cx="6432900" cy="104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sz="6000" b="1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00" name="Google Shape;100;p3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8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103" name="Google Shape;10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al: chapter">
  <p:cSld name="CUSTOM_20">
    <p:bg>
      <p:bgPr>
        <a:solidFill>
          <a:srgbClr val="181818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1"/>
          <p:cNvSpPr txBox="1">
            <a:spLocks noGrp="1"/>
          </p:cNvSpPr>
          <p:nvPr>
            <p:ph type="title"/>
          </p:nvPr>
        </p:nvSpPr>
        <p:spPr>
          <a:xfrm>
            <a:off x="297474" y="240566"/>
            <a:ext cx="1610100" cy="2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106" name="Google Shape;106;p4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2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109" name="Google Shape;109;p4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13502"/>
          <a:stretch/>
        </p:blipFill>
        <p:spPr>
          <a:xfrm>
            <a:off x="87750" y="4587025"/>
            <a:ext cx="251147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right">
  <p:cSld name="CUSTOM_17_1">
    <p:bg>
      <p:bgPr>
        <a:solidFill>
          <a:srgbClr val="20212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>
            <a:spLocks noGrp="1"/>
          </p:cNvSpPr>
          <p:nvPr>
            <p:ph type="subTitle" idx="1"/>
          </p:nvPr>
        </p:nvSpPr>
        <p:spPr>
          <a:xfrm>
            <a:off x="4283964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112" name="Google Shape;112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_1">
    <p:bg>
      <p:bgPr>
        <a:solidFill>
          <a:srgbClr val="202124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4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115" name="Google Shape;115;p4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Yellow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>
            <a:spLocks noGrp="1"/>
          </p:cNvSpPr>
          <p:nvPr>
            <p:ph type="sldNum" idx="12"/>
          </p:nvPr>
        </p:nvSpPr>
        <p:spPr>
          <a:xfrm>
            <a:off x="8238675" y="4786875"/>
            <a:ext cx="548700" cy="7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45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Red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6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Green">
  <p:cSld name="CUSTOM_2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7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Blue">
  <p:cSld name="CUSTOM_2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8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Yellow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9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3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Red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0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] + Logos - Green">
  <p:cSld name="CUSTOM_2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1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0" y="-1025"/>
            <a:ext cx="9143997" cy="51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1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Blue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2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6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Yellow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Red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4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Green">
  <p:cSld name="CUSTOM_2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55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Blue">
  <p:cSld name="CUSTOM_2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56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7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57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2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8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58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2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0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60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">
  <p:cSld name="CUSTOM_29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1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">
  <p:cSld name="CUSTOM_29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2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">
  <p:cSld name="CUSTOM_29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">
  <p:cSld name="CUSTOM_17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0" y="-8500"/>
            <a:ext cx="9144000" cy="514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480060" y="2148840"/>
            <a:ext cx="6432900" cy="104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sz="6000" b="1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 1">
  <p:cSld name="CUSTOM_29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4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">
  <p:cSld name="CUSTOM_29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4D | Corner art 02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66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71" name="Google Shape;17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locks Background">
  <p:cSld name="TITLE_AND_BODY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68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 flipH="1">
            <a:off x="0" y="-1041"/>
            <a:ext cx="9143998" cy="514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solidFill>
          <a:schemeClr val="dk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9"/>
          <p:cNvSpPr txBox="1">
            <a:spLocks noGrp="1"/>
          </p:cNvSpPr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6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 1 1">
  <p:cSld name="CUSTOM_29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0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043" y="342900"/>
            <a:ext cx="8455914" cy="44577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8334" y="2634916"/>
            <a:ext cx="6511623" cy="13715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4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632105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Yellow">
  <p:cSld name="1_Section Title - Yellow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9277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530" y="0"/>
            <a:ext cx="4571999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1" y="273844"/>
            <a:ext cx="4039559" cy="9941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0788" y="1174894"/>
            <a:ext cx="2551176" cy="27843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42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93130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42" y="1776728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30" y="1766967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39938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00626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938" y="3239846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0626" y="3230085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85888" cy="273844"/>
          </a:xfrm>
        </p:spPr>
        <p:txBody>
          <a:bodyPr/>
          <a:lstStyle/>
          <a:p>
            <a:fld id="{67AA5BCF-9798-4797-AB52-1F34D97E386F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3500" y="4767263"/>
            <a:ext cx="2586038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7549" y="4767263"/>
            <a:ext cx="685800" cy="273844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078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70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8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833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73844"/>
            <a:ext cx="5465826" cy="994172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455923"/>
            <a:ext cx="6858000" cy="17145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8336" y="3305556"/>
            <a:ext cx="5465826" cy="10287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287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3716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2A30-795C-4132-B3B6-1F2680AF707E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4951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1636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36" y="4019850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636" y="4307254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15527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5527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15527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29418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9418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29418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3784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784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784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9CE-4706-46B4-A464-D546F0732405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471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143" y="3429000"/>
            <a:ext cx="9141714" cy="17145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729" y="1272292"/>
            <a:ext cx="2407748" cy="2735704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695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716A9-384E-421D-B848-C98AB111352C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87471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161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11573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82848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172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Subtitle - Blu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912983" y="1893330"/>
            <a:ext cx="6788025" cy="103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marL="238125" lvl="0" indent="-83344" algn="l" rtl="0">
              <a:spcBef>
                <a:spcPts val="2213"/>
              </a:spcBef>
              <a:spcAft>
                <a:spcPts val="0"/>
              </a:spcAft>
              <a:buNone/>
            </a:pPr>
            <a:endParaRPr sz="19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854512" y="1178831"/>
            <a:ext cx="5453438" cy="1029112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88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29090" y="1833263"/>
            <a:ext cx="6398213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929090" y="2288465"/>
            <a:ext cx="5941238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171450" lvl="0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342900" lvl="1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514350" lvl="2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685800" lvl="3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857250" lvl="4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1028700" lvl="5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1200150" lvl="6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1371600" lvl="7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1543050" lvl="8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7202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Plain - Half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435149" y="1198295"/>
            <a:ext cx="6788025" cy="103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5" tIns="34285" rIns="34285" bIns="34285" anchor="t" anchorCtr="0">
            <a:noAutofit/>
          </a:bodyPr>
          <a:lstStyle/>
          <a:p>
            <a:pPr marL="238125" lvl="0" indent="-83344" algn="l" rtl="0">
              <a:spcBef>
                <a:spcPts val="2213"/>
              </a:spcBef>
              <a:spcAft>
                <a:spcPts val="0"/>
              </a:spcAft>
              <a:buNone/>
            </a:pPr>
            <a:endParaRPr sz="195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451256" y="1593431"/>
            <a:ext cx="3313125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171450" lvl="0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342900" lvl="1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514350" lvl="2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685800" lvl="3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857250" lvl="4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1028700" lvl="5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1200150" lvl="6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1371600" lvl="7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1543050" lvl="8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47644" y="483797"/>
            <a:ext cx="3520350" cy="1029112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88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422681" y="1138228"/>
            <a:ext cx="3313125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4598616" y="4556"/>
            <a:ext cx="4545338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5" tIns="34285" rIns="34285" bIns="3428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/>
          </a:p>
        </p:txBody>
      </p:sp>
    </p:spTree>
    <p:extLst>
      <p:ext uri="{BB962C8B-B14F-4D97-AF65-F5344CB8AC3E}">
        <p14:creationId xmlns:p14="http://schemas.microsoft.com/office/powerpoint/2010/main" val="27566151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Green">
  <p:cSld name="1_Section Title - Gree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38054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8833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250" y="796624"/>
            <a:ext cx="3754100" cy="9941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451" y="857250"/>
            <a:ext cx="371475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2741" y="1916907"/>
            <a:ext cx="3714750" cy="236934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1pPr>
            <a:lvl2pPr marL="3429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2pPr>
            <a:lvl3pPr marL="6858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3pPr>
            <a:lvl4pPr marL="10287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4pPr>
            <a:lvl5pPr marL="13716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6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72"/>
          <p:cNvSpPr txBox="1">
            <a:spLocks noGrp="1"/>
          </p:cNvSpPr>
          <p:nvPr>
            <p:ph type="body" idx="1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7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03" name="Google Shape;203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al: chapter">
  <p:cSld name="CUSTOM_20">
    <p:bg>
      <p:bgPr>
        <a:solidFill>
          <a:srgbClr val="181818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97474" y="240566"/>
            <a:ext cx="1610100" cy="2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Logo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7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">
  <p:cSld name="CUSTOM_17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7"/>
          <p:cNvSpPr/>
          <p:nvPr/>
        </p:nvSpPr>
        <p:spPr>
          <a:xfrm>
            <a:off x="0" y="-8500"/>
            <a:ext cx="9144000" cy="514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7"/>
          <p:cNvSpPr txBox="1">
            <a:spLocks noGrp="1"/>
          </p:cNvSpPr>
          <p:nvPr>
            <p:ph type="ctrTitle"/>
          </p:nvPr>
        </p:nvSpPr>
        <p:spPr>
          <a:xfrm>
            <a:off x="480060" y="2148840"/>
            <a:ext cx="6432900" cy="104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sz="6000" b="1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213" name="Google Shape;213;p7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8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216" name="Google Shape;216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al: chapter">
  <p:cSld name="CUSTOM_20">
    <p:bg>
      <p:bgPr>
        <a:solidFill>
          <a:srgbClr val="181818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9"/>
          <p:cNvSpPr txBox="1">
            <a:spLocks noGrp="1"/>
          </p:cNvSpPr>
          <p:nvPr>
            <p:ph type="title"/>
          </p:nvPr>
        </p:nvSpPr>
        <p:spPr>
          <a:xfrm>
            <a:off x="297474" y="240566"/>
            <a:ext cx="1610100" cy="2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219" name="Google Shape;219;p7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222" name="Google Shape;222;p8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right">
  <p:cSld name="CUSTOM_17_1">
    <p:bg>
      <p:bgPr>
        <a:solidFill>
          <a:srgbClr val="202124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1"/>
          <p:cNvSpPr txBox="1">
            <a:spLocks noGrp="1"/>
          </p:cNvSpPr>
          <p:nvPr>
            <p:ph type="subTitle" idx="1"/>
          </p:nvPr>
        </p:nvSpPr>
        <p:spPr>
          <a:xfrm>
            <a:off x="4283964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225" name="Google Shape;225;p8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_1">
    <p:bg>
      <p:bgPr>
        <a:solidFill>
          <a:srgbClr val="202124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2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228" name="Google Shape;228;p8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Yellow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3"/>
          <p:cNvSpPr txBox="1">
            <a:spLocks noGrp="1"/>
          </p:cNvSpPr>
          <p:nvPr>
            <p:ph type="sldNum" idx="12"/>
          </p:nvPr>
        </p:nvSpPr>
        <p:spPr>
          <a:xfrm>
            <a:off x="8238675" y="4786875"/>
            <a:ext cx="548700" cy="7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8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Red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84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Green">
  <p:cSld name="CUSTOM_2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85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Blue">
  <p:cSld name="CUSTOM_2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86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Yellow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7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3">
          <p15:clr>
            <a:srgbClr val="E46962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Red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88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] + Logos - Green">
  <p:cSld name="CUSTOM_2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89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0" y="-1025"/>
            <a:ext cx="9143997" cy="51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89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Blue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90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Yellow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91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Red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92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Green">
  <p:cSld name="CUSTOM_2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9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Blue">
  <p:cSld name="CUSTOM_2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94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5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57" name="Google Shape;257;p95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65.xml"/><Relationship Id="rId42" Type="http://schemas.openxmlformats.org/officeDocument/2006/relationships/slideLayout" Target="../slideLayouts/slideLayout73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45" Type="http://schemas.openxmlformats.org/officeDocument/2006/relationships/slideLayout" Target="../slideLayouts/slideLayout76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4" Type="http://schemas.openxmlformats.org/officeDocument/2006/relationships/slideLayout" Target="../slideLayouts/slideLayout75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43" Type="http://schemas.openxmlformats.org/officeDocument/2006/relationships/slideLayout" Target="../slideLayouts/slideLayout74.xml"/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7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3" r:id="rId32"/>
    <p:sldLayoutId id="2147483714" r:id="rId33"/>
    <p:sldLayoutId id="2147483715" r:id="rId34"/>
    <p:sldLayoutId id="2147483757" r:id="rId35"/>
    <p:sldLayoutId id="2147483758" r:id="rId36"/>
    <p:sldLayoutId id="2147483759" r:id="rId37"/>
    <p:sldLayoutId id="2147483760" r:id="rId38"/>
    <p:sldLayoutId id="2147483761" r:id="rId39"/>
    <p:sldLayoutId id="2147483762" r:id="rId40"/>
    <p:sldLayoutId id="2147483763" r:id="rId41"/>
    <p:sldLayoutId id="2147483764" r:id="rId42"/>
    <p:sldLayoutId id="2147483765" r:id="rId43"/>
    <p:sldLayoutId id="2147483766" r:id="rId44"/>
    <p:sldLayoutId id="2147483767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8" name="Google Shape;188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9" name="Google Shape;18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  <p:sldLayoutId id="2147483753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96icu/996.IC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en.wikipedia.org/wiki/Structure_and_Interpretation_of_Computer_Program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6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wassimchegha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73.jpeg"/><Relationship Id="rId4" Type="http://schemas.openxmlformats.org/officeDocument/2006/relationships/hyperlink" Target="https://mobile.twitter.com/svpino/status/1639235649705492480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50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8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lantuml.com/plantuml/uml/SyfFKj2rKt3CoKnELR1Io4ZDoSa70000" TargetMode="External"/><Relationship Id="rId1" Type="http://schemas.openxmlformats.org/officeDocument/2006/relationships/slideLayout" Target="../slideLayouts/slideLayout7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9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9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03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5121" y="360798"/>
            <a:ext cx="412409" cy="54655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10"/>
          <p:cNvSpPr txBox="1"/>
          <p:nvPr/>
        </p:nvSpPr>
        <p:spPr>
          <a:xfrm>
            <a:off x="1090350" y="947800"/>
            <a:ext cx="6771300" cy="155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Integrating visual communication and storytelling in Software Engineering</a:t>
            </a:r>
            <a:endParaRPr lang="en-US" sz="60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8" name="Google Shape;308;p110"/>
          <p:cNvPicPr preferRelativeResize="0"/>
          <p:nvPr/>
        </p:nvPicPr>
        <p:blipFill>
          <a:blip r:embed="rId4"/>
          <a:srcRect l="9107" r="9107"/>
          <a:stretch/>
        </p:blipFill>
        <p:spPr>
          <a:xfrm>
            <a:off x="982350" y="3071925"/>
            <a:ext cx="914400" cy="91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9" name="Google Shape;309;p110"/>
          <p:cNvSpPr txBox="1"/>
          <p:nvPr/>
        </p:nvSpPr>
        <p:spPr>
          <a:xfrm>
            <a:off x="2102175" y="3247425"/>
            <a:ext cx="38829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oogle Sans Medium"/>
                <a:ea typeface="Google Sans Medium"/>
                <a:cs typeface="Google Sans Medium"/>
                <a:sym typeface="Google Sans Medium"/>
              </a:rPr>
              <a:t>Vaishnavi V</a:t>
            </a:r>
            <a:endParaRPr sz="20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Google Sans Text"/>
                <a:ea typeface="Google Sans Text"/>
                <a:cs typeface="Google Sans Text"/>
                <a:sym typeface="Google Sans Text"/>
              </a:rPr>
              <a:t>Solutions Architect | Code Wrangler</a:t>
            </a:r>
            <a:endParaRPr sz="1700" dirty="0"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310" name="Google Shape;310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0148" y="3746050"/>
            <a:ext cx="1697387" cy="923399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0FBD4-B31A-94D4-EEA8-537DD7A5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75" y="0"/>
            <a:ext cx="6183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4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D53936-DF87-3012-9E76-E5B49F568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75435"/>
            <a:ext cx="754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1">
            <a:extLst>
              <a:ext uri="{FF2B5EF4-FFF2-40B4-BE49-F238E27FC236}">
                <a16:creationId xmlns:a16="http://schemas.microsoft.com/office/drawing/2014/main" id="{7939700E-9DB6-9421-3E7B-87F4F79F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93288"/>
            <a:ext cx="6746604" cy="891396"/>
          </a:xfrm>
          <a:noFill/>
        </p:spPr>
        <p:txBody>
          <a:bodyPr anchor="ctr"/>
          <a:lstStyle/>
          <a:p>
            <a:pPr algn="l"/>
            <a:r>
              <a:rPr lang="en-CA" b="1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Attention Span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74501-604D-7FD8-401A-77CC21C8F16B}"/>
              </a:ext>
            </a:extLst>
          </p:cNvPr>
          <p:cNvSpPr txBox="1"/>
          <p:nvPr/>
        </p:nvSpPr>
        <p:spPr>
          <a:xfrm>
            <a:off x="4159181" y="4869180"/>
            <a:ext cx="7543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Source : https://semaphoreci.com/blog/storytelling-programming</a:t>
            </a:r>
          </a:p>
        </p:txBody>
      </p:sp>
    </p:spTree>
    <p:extLst>
      <p:ext uri="{BB962C8B-B14F-4D97-AF65-F5344CB8AC3E}">
        <p14:creationId xmlns:p14="http://schemas.microsoft.com/office/powerpoint/2010/main" val="2743723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5;p31">
            <a:extLst>
              <a:ext uri="{FF2B5EF4-FFF2-40B4-BE49-F238E27FC236}">
                <a16:creationId xmlns:a16="http://schemas.microsoft.com/office/drawing/2014/main" id="{5580D7C1-0BDE-C312-214A-8642FDBC1D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902" y="258665"/>
            <a:ext cx="8133524" cy="1292631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600" dirty="0"/>
              <a:t>Human attention : </a:t>
            </a:r>
            <a:br>
              <a:rPr lang="en-US" sz="3600" dirty="0"/>
            </a:br>
            <a:r>
              <a:rPr lang="en-US" sz="3600" dirty="0"/>
              <a:t>The Hammock and the Spikes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EC41B-6CC1-2347-A535-D28C5931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057" y="1472319"/>
            <a:ext cx="3841530" cy="2778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2C1769-1387-7548-61BA-35AC059E9942}"/>
              </a:ext>
            </a:extLst>
          </p:cNvPr>
          <p:cNvSpPr txBox="1"/>
          <p:nvPr/>
        </p:nvSpPr>
        <p:spPr>
          <a:xfrm>
            <a:off x="775068" y="4664180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Source :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Keeping the Audience Engaged with Presentation “Spikes”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69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the Wernicke-Geschwind model? — Brain Stuff">
            <a:extLst>
              <a:ext uri="{FF2B5EF4-FFF2-40B4-BE49-F238E27FC236}">
                <a16:creationId xmlns:a16="http://schemas.microsoft.com/office/drawing/2014/main" id="{79FDD362-CB05-9BCD-47F1-D6B8667C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73" y="1636184"/>
            <a:ext cx="2800796" cy="22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55;p31">
            <a:extLst>
              <a:ext uri="{FF2B5EF4-FFF2-40B4-BE49-F238E27FC236}">
                <a16:creationId xmlns:a16="http://schemas.microsoft.com/office/drawing/2014/main" id="{F34ADE78-57C2-76C9-40F9-3EB5B111E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902" y="258665"/>
            <a:ext cx="8133524" cy="738633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600" dirty="0"/>
              <a:t>Visual information vs reading words</a:t>
            </a:r>
          </a:p>
        </p:txBody>
      </p:sp>
    </p:spTree>
    <p:extLst>
      <p:ext uri="{BB962C8B-B14F-4D97-AF65-F5344CB8AC3E}">
        <p14:creationId xmlns:p14="http://schemas.microsoft.com/office/powerpoint/2010/main" val="350990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spcFirstLastPara="1" vert="horz" wrap="square" lIns="68580" tIns="34290" rIns="68580" bIns="34290" rtlCol="0" anchor="b" anchorCtr="0">
            <a:normAutofit fontScale="92500" lnSpcReduction="10000"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882900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Elephant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240088"/>
            <a:ext cx="1714500" cy="10287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Creating more memorable information through the use of symbols and icons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419225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766888"/>
            <a:ext cx="1714500" cy="10287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Telling stories through visuals and data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882900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230563"/>
            <a:ext cx="1714500" cy="10287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Harnessing color to illustrate importance and attract attention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/>
        </p:blipFill>
        <p:spPr>
          <a:xfrm>
            <a:off x="200722" y="1008062"/>
            <a:ext cx="7781925" cy="3749675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F77D3C-B764-2B4C-E371-E6686162C461}"/>
              </a:ext>
            </a:extLst>
          </p:cNvPr>
          <p:cNvSpPr/>
          <p:nvPr/>
        </p:nvSpPr>
        <p:spPr>
          <a:xfrm>
            <a:off x="3660085" y="1699591"/>
            <a:ext cx="4157464" cy="279538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83AE46-4DC3-8F75-4D19-BCBFE0E2F5B2}"/>
              </a:ext>
            </a:extLst>
          </p:cNvPr>
          <p:cNvSpPr/>
          <p:nvPr/>
        </p:nvSpPr>
        <p:spPr>
          <a:xfrm>
            <a:off x="790162" y="3597028"/>
            <a:ext cx="2534478" cy="7753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368029-6282-0F8C-A79E-28555A6C867E}"/>
              </a:ext>
            </a:extLst>
          </p:cNvPr>
          <p:cNvSpPr/>
          <p:nvPr/>
        </p:nvSpPr>
        <p:spPr>
          <a:xfrm>
            <a:off x="1468507" y="1740056"/>
            <a:ext cx="1349237" cy="21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</p:spTree>
    <p:extLst>
      <p:ext uri="{BB962C8B-B14F-4D97-AF65-F5344CB8AC3E}">
        <p14:creationId xmlns:p14="http://schemas.microsoft.com/office/powerpoint/2010/main" val="360437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1" y="273844"/>
            <a:ext cx="7782338" cy="994172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George Miller’s Magical Number of Immediate Memory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42" y="1419790"/>
            <a:ext cx="1714500" cy="34290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42" y="1776728"/>
            <a:ext cx="1714500" cy="1028700"/>
          </a:xfrm>
        </p:spPr>
        <p:txBody>
          <a:bodyPr/>
          <a:lstStyle/>
          <a:p>
            <a:r>
              <a:rPr lang="en-US" dirty="0"/>
              <a:t>Showing the impact of your work by using data visualization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39938" y="2882908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Elephant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938" y="3239846"/>
            <a:ext cx="1714500" cy="1028700"/>
          </a:xfrm>
        </p:spPr>
        <p:txBody>
          <a:bodyPr/>
          <a:lstStyle/>
          <a:p>
            <a:r>
              <a:rPr lang="en-US" dirty="0"/>
              <a:t>Creating more memorable information through the use of symbols and icons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93130" y="1419790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30" y="1766967"/>
            <a:ext cx="1714500" cy="1028700"/>
          </a:xfrm>
        </p:spPr>
        <p:txBody>
          <a:bodyPr/>
          <a:lstStyle/>
          <a:p>
            <a:r>
              <a:rPr lang="en-US" dirty="0"/>
              <a:t>Telling stories through visuals and data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00626" y="2882908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0626" y="3230085"/>
            <a:ext cx="1714500" cy="1028700"/>
          </a:xfrm>
        </p:spPr>
        <p:txBody>
          <a:bodyPr/>
          <a:lstStyle/>
          <a:p>
            <a:r>
              <a:rPr lang="en-US" dirty="0"/>
              <a:t>Harnessing color to illustrate importance and attract attention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03803" y="1268016"/>
            <a:ext cx="8065604" cy="3490466"/>
          </a:xfrm>
        </p:spPr>
      </p:pic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73844"/>
            <a:ext cx="5465826" cy="994172"/>
          </a:xfrm>
        </p:spPr>
        <p:txBody>
          <a:bodyPr/>
          <a:lstStyle/>
          <a:p>
            <a:r>
              <a:rPr lang="en-ZA" dirty="0"/>
              <a:t>Definition</a:t>
            </a:r>
          </a:p>
        </p:txBody>
      </p:sp>
      <p:pic>
        <p:nvPicPr>
          <p:cNvPr id="10" name="Picture Placeholder 9" descr="photo of three succulent plants in white pots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455923"/>
            <a:ext cx="6858000" cy="17145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8336" y="3305556"/>
            <a:ext cx="5465826" cy="1028700"/>
          </a:xfrm>
        </p:spPr>
        <p:txBody>
          <a:bodyPr>
            <a:normAutofit/>
          </a:bodyPr>
          <a:lstStyle/>
          <a:p>
            <a:r>
              <a:rPr lang="en-US" dirty="0"/>
              <a:t>Visual communication is the practice of using visual elements to get a message across, inspire change, or evoke an emotion.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>
            <a:normAutofit fontScale="70000" lnSpcReduction="20000"/>
          </a:bodyPr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250" y="796624"/>
            <a:ext cx="3754100" cy="994172"/>
          </a:xfrm>
        </p:spPr>
        <p:txBody>
          <a:bodyPr/>
          <a:lstStyle/>
          <a:p>
            <a:r>
              <a:rPr lang="en-US" dirty="0"/>
              <a:t>Perfect 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2741" y="1916907"/>
            <a:ext cx="3714750" cy="2369344"/>
          </a:xfrm>
        </p:spPr>
        <p:txBody>
          <a:bodyPr spcFirstLastPara="1" vert="horz" wrap="square" lIns="68580" tIns="34290" rIns="68580" bIns="34290" rtlCol="0" anchor="t" anchorCtr="0"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 Communication design refers to crafting a message that educates, motivates, and engages the viewer.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 Graphic design uses design principles to communicate that message in a way that is clear and eye-catching to the intended audience. 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The greatest example ever of MVP and iterative, incremental development |  by Gert Erasmus | Medium">
            <a:extLst>
              <a:ext uri="{FF2B5EF4-FFF2-40B4-BE49-F238E27FC236}">
                <a16:creationId xmlns:a16="http://schemas.microsoft.com/office/drawing/2014/main" id="{9D13D4E9-AF04-002E-0B58-5684893B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9" y="2271808"/>
            <a:ext cx="2405711" cy="185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ols to build a Minimum Viable Product without coding">
            <a:extLst>
              <a:ext uri="{FF2B5EF4-FFF2-40B4-BE49-F238E27FC236}">
                <a16:creationId xmlns:a16="http://schemas.microsoft.com/office/drawing/2014/main" id="{92590725-8636-B036-543E-2F1ABFEB5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8" y="690658"/>
            <a:ext cx="2343150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70038C-3511-42BB-01CC-9479782FDF77}"/>
              </a:ext>
            </a:extLst>
          </p:cNvPr>
          <p:cNvSpPr txBox="1"/>
          <p:nvPr/>
        </p:nvSpPr>
        <p:spPr>
          <a:xfrm>
            <a:off x="2878428" y="1745087"/>
            <a:ext cx="39795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Z73. 0</a:t>
            </a:r>
          </a:p>
        </p:txBody>
      </p:sp>
    </p:spTree>
    <p:extLst>
      <p:ext uri="{BB962C8B-B14F-4D97-AF65-F5344CB8AC3E}">
        <p14:creationId xmlns:p14="http://schemas.microsoft.com/office/powerpoint/2010/main" val="1060497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66B40A2-FA57-62F2-328E-E149AB217A57}"/>
              </a:ext>
            </a:extLst>
          </p:cNvPr>
          <p:cNvSpPr txBox="1"/>
          <p:nvPr/>
        </p:nvSpPr>
        <p:spPr>
          <a:xfrm>
            <a:off x="2285999" y="2418439"/>
            <a:ext cx="59251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400" dirty="0">
                <a:latin typeface="Google Sans" panose="020B0503030502040204" pitchFamily="34" charset="0"/>
                <a:hlinkClick r:id="rId3"/>
              </a:rPr>
              <a:t>996. </a:t>
            </a:r>
            <a:r>
              <a:rPr lang="en-CA" sz="5400" dirty="0" err="1">
                <a:latin typeface="Google Sans" panose="020B0503030502040204" pitchFamily="34" charset="0"/>
                <a:hlinkClick r:id="rId3"/>
              </a:rPr>
              <a:t>icu</a:t>
            </a:r>
            <a:endParaRPr lang="en-CA" sz="54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04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193" y="64390"/>
            <a:ext cx="399594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727880"/>
            <a:ext cx="4328620" cy="4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2274849" y="118242"/>
            <a:ext cx="5127062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Visualizing burnout</a:t>
            </a:r>
          </a:p>
          <a:p>
            <a:endParaRPr lang="en-CA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6589987" y="4782883"/>
            <a:ext cx="23556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Credits : </a:t>
            </a:r>
            <a:r>
              <a:rPr lang="en-CA" sz="1050" b="1" dirty="0">
                <a:solidFill>
                  <a:srgbClr val="E7E9EA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/>
              </a:rPr>
              <a:t>Jonnie Hallman</a:t>
            </a:r>
          </a:p>
          <a:p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bitrate? What is the difference between CBR and VBR? | by Elecard  Company | Medium">
            <a:extLst>
              <a:ext uri="{FF2B5EF4-FFF2-40B4-BE49-F238E27FC236}">
                <a16:creationId xmlns:a16="http://schemas.microsoft.com/office/drawing/2014/main" id="{784A017C-B92A-090B-7E31-E91C9697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96" y="1533464"/>
            <a:ext cx="6210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D1C526-A2E8-AAC6-FC89-F8F3F02566BD}"/>
              </a:ext>
            </a:extLst>
          </p:cNvPr>
          <p:cNvSpPr txBox="1"/>
          <p:nvPr/>
        </p:nvSpPr>
        <p:spPr>
          <a:xfrm>
            <a:off x="1285336" y="733245"/>
            <a:ext cx="33570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Crest and trough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02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31434" y="274639"/>
            <a:ext cx="6758551" cy="740360"/>
          </a:xfrm>
        </p:spPr>
        <p:txBody>
          <a:bodyPr/>
          <a:lstStyle/>
          <a:p>
            <a:r>
              <a:rPr lang="en-ZA" dirty="0"/>
              <a:t>Tell, Don’t 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50830" y="3305175"/>
            <a:ext cx="7893170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“Programs must be written for people to read, and only incidentally for machines to execute” (SICP)*</a:t>
            </a:r>
          </a:p>
          <a:p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14300" indent="0">
              <a:buNone/>
            </a:pPr>
            <a:endParaRPr lang="en-US" b="0" i="0" dirty="0">
              <a:solidFill>
                <a:srgbClr val="0A1120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14300" indent="0">
              <a:buNone/>
            </a:pPr>
            <a:endParaRPr lang="en-US" b="0" i="0" dirty="0">
              <a:solidFill>
                <a:srgbClr val="0A1120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14300" indent="0">
              <a:buNone/>
            </a:pPr>
            <a:endParaRPr lang="en-US" dirty="0">
              <a:solidFill>
                <a:srgbClr val="0A112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E814C0-C87F-A869-1313-D2D2D3E3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86" y="1014999"/>
            <a:ext cx="2912291" cy="2024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8B45C-F6F8-D993-9830-086628D72A83}"/>
              </a:ext>
            </a:extLst>
          </p:cNvPr>
          <p:cNvSpPr txBox="1"/>
          <p:nvPr/>
        </p:nvSpPr>
        <p:spPr>
          <a:xfrm>
            <a:off x="4186546" y="4714972"/>
            <a:ext cx="4585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</a:t>
            </a:r>
            <a:r>
              <a:rPr lang="en-US" b="0" i="1" dirty="0">
                <a:solidFill>
                  <a:srgbClr val="1650CC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4"/>
              </a:rPr>
              <a:t>Structure and Interpretation of Computer Programs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246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73844"/>
            <a:ext cx="5465826" cy="994172"/>
          </a:xfrm>
        </p:spPr>
        <p:txBody>
          <a:bodyPr/>
          <a:lstStyle/>
          <a:p>
            <a:r>
              <a:rPr lang="en-ZA" dirty="0"/>
              <a:t>Definition</a:t>
            </a:r>
          </a:p>
        </p:txBody>
      </p:sp>
      <p:pic>
        <p:nvPicPr>
          <p:cNvPr id="10" name="Picture Placeholder 9" descr="photo of three succulent plants in white pots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455923"/>
            <a:ext cx="6858000" cy="17145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8336" y="3305556"/>
            <a:ext cx="5465826" cy="1028700"/>
          </a:xfrm>
        </p:spPr>
        <p:txBody>
          <a:bodyPr>
            <a:normAutofit/>
          </a:bodyPr>
          <a:lstStyle/>
          <a:p>
            <a:r>
              <a:rPr lang="en-US" dirty="0"/>
              <a:t>Visual communication is the practice of using visual elements to get a message across, inspire change, or evoke an emotion.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75C67-335F-CB57-B492-317B6BF7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3142"/>
            <a:ext cx="8572500" cy="4479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BC818-A4A6-0348-4AAA-B6517FD2026A}"/>
              </a:ext>
            </a:extLst>
          </p:cNvPr>
          <p:cNvSpPr txBox="1"/>
          <p:nvPr/>
        </p:nvSpPr>
        <p:spPr>
          <a:xfrm>
            <a:off x="6202681" y="4823392"/>
            <a:ext cx="25374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b="1" dirty="0"/>
              <a:t>Source : Drawify</a:t>
            </a:r>
          </a:p>
        </p:txBody>
      </p:sp>
    </p:spTree>
    <p:extLst>
      <p:ext uri="{BB962C8B-B14F-4D97-AF65-F5344CB8AC3E}">
        <p14:creationId xmlns:p14="http://schemas.microsoft.com/office/powerpoint/2010/main" val="1672233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4" y="2634916"/>
            <a:ext cx="6511623" cy="1371599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143760-6D15-61B4-4EFA-0E2ACC487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96" y="1536667"/>
            <a:ext cx="7601609" cy="2263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721F7-0A02-0725-2CFC-4CECBDF76476}"/>
              </a:ext>
            </a:extLst>
          </p:cNvPr>
          <p:cNvSpPr txBox="1"/>
          <p:nvPr/>
        </p:nvSpPr>
        <p:spPr>
          <a:xfrm>
            <a:off x="6521178" y="4823393"/>
            <a:ext cx="1994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Source : Medium blog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0CBB2-8FFC-205E-AC9A-27F0E48FC059}"/>
              </a:ext>
            </a:extLst>
          </p:cNvPr>
          <p:cNvSpPr txBox="1"/>
          <p:nvPr/>
        </p:nvSpPr>
        <p:spPr>
          <a:xfrm>
            <a:off x="708337" y="583714"/>
            <a:ext cx="5157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Privacy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304625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721F7-0A02-0725-2CFC-4CECBDF76476}"/>
              </a:ext>
            </a:extLst>
          </p:cNvPr>
          <p:cNvSpPr txBox="1"/>
          <p:nvPr/>
        </p:nvSpPr>
        <p:spPr>
          <a:xfrm>
            <a:off x="6521178" y="4823392"/>
            <a:ext cx="199417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Source 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39EFCB-F45E-DA4E-D320-81BCF578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18" y="698726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721F7-0A02-0725-2CFC-4CECBDF76476}"/>
              </a:ext>
            </a:extLst>
          </p:cNvPr>
          <p:cNvSpPr txBox="1"/>
          <p:nvPr/>
        </p:nvSpPr>
        <p:spPr>
          <a:xfrm>
            <a:off x="7156174" y="4703694"/>
            <a:ext cx="1893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Source :</a:t>
            </a:r>
            <a:r>
              <a:rPr lang="en-CA" sz="1200" dirty="0">
                <a:latin typeface="-apple-system"/>
                <a:hlinkClick r:id="rId3"/>
              </a:rPr>
              <a:t>Wassim </a:t>
            </a:r>
            <a:r>
              <a:rPr lang="en-CA" sz="1200" dirty="0" err="1">
                <a:latin typeface="-apple-system"/>
                <a:hlinkClick r:id="rId3"/>
              </a:rPr>
              <a:t>Chegham</a:t>
            </a:r>
            <a:endParaRPr lang="en-CA" sz="1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B36132D-A136-4ADE-4440-A8C82FB4D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13399" cy="495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624A864-B9FC-7824-11F5-77DD6569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3" y="1621124"/>
            <a:ext cx="1625049" cy="317007"/>
          </a:xfrm>
        </p:spPr>
        <p:txBody>
          <a:bodyPr/>
          <a:lstStyle/>
          <a:p>
            <a:r>
              <a:rPr lang="en-CA" sz="1800" dirty="0"/>
              <a:t>ELI5</a:t>
            </a:r>
          </a:p>
        </p:txBody>
      </p:sp>
    </p:spTree>
    <p:extLst>
      <p:ext uri="{BB962C8B-B14F-4D97-AF65-F5344CB8AC3E}">
        <p14:creationId xmlns:p14="http://schemas.microsoft.com/office/powerpoint/2010/main" val="650379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659" y="20994"/>
            <a:ext cx="5782268" cy="1084684"/>
          </a:xfrm>
          <a:noFill/>
        </p:spPr>
        <p:txBody>
          <a:bodyPr anchor="ctr"/>
          <a:lstStyle/>
          <a:p>
            <a:r>
              <a:rPr lang="en-CA" dirty="0"/>
              <a:t>Penguin Dataset</a:t>
            </a:r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B42B06F-69BD-E482-7869-57638028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2" y="1367785"/>
            <a:ext cx="5144609" cy="33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CA805-1C0E-4E9A-7ECD-43C612AF96C2}"/>
              </a:ext>
            </a:extLst>
          </p:cNvPr>
          <p:cNvSpPr txBox="1"/>
          <p:nvPr/>
        </p:nvSpPr>
        <p:spPr>
          <a:xfrm>
            <a:off x="5235377" y="2111763"/>
            <a:ext cx="386245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Goal</a:t>
            </a:r>
            <a:r>
              <a:rPr lang="en-US" sz="2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</a:p>
          <a:p>
            <a:endParaRPr lang="en-US" sz="2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Determine the species of a penguin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Parameters :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Culmen length 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Culmen depth 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Flipper length 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Body mass</a:t>
            </a:r>
          </a:p>
          <a:p>
            <a:endParaRPr lang="en-CA" sz="105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A209-240B-14B9-9F22-99263E3D505E}"/>
              </a:ext>
            </a:extLst>
          </p:cNvPr>
          <p:cNvSpPr txBox="1"/>
          <p:nvPr/>
        </p:nvSpPr>
        <p:spPr>
          <a:xfrm>
            <a:off x="6744811" y="4867183"/>
            <a:ext cx="18643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Source : </a:t>
            </a:r>
            <a:r>
              <a:rPr lang="en-CA" sz="1050" dirty="0">
                <a:hlinkClick r:id="rId4"/>
              </a:rPr>
              <a:t>Twitter</a:t>
            </a:r>
            <a:r>
              <a:rPr lang="en-CA" sz="1050" dirty="0"/>
              <a:t> </a:t>
            </a:r>
          </a:p>
        </p:txBody>
      </p:sp>
      <p:pic>
        <p:nvPicPr>
          <p:cNvPr id="1026" name="Picture 2" descr="Allison Horst on Twitter: &quot;If you're like me &amp;amp; asked “What is a penguin  culmen?”, here's an illustration representing how culmen length &amp;amp; depth  were measured for this study (thanks Dr. Gorman">
            <a:extLst>
              <a:ext uri="{FF2B5EF4-FFF2-40B4-BE49-F238E27FC236}">
                <a16:creationId xmlns:a16="http://schemas.microsoft.com/office/drawing/2014/main" id="{08750FCF-7C72-5F39-B591-26BFDCE7F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56" y="862122"/>
            <a:ext cx="1285339" cy="111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08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4" y="2679521"/>
            <a:ext cx="6511623" cy="1371599"/>
          </a:xfrm>
          <a:solidFill>
            <a:schemeClr val="bg2">
              <a:lumMod val="20000"/>
              <a:lumOff val="80000"/>
              <a:alpha val="90000"/>
            </a:schemeClr>
          </a:solidFill>
        </p:spPr>
        <p:txBody>
          <a:bodyPr anchor="ctr"/>
          <a:lstStyle/>
          <a:p>
            <a:r>
              <a:rPr lang="en-US" dirty="0"/>
              <a:t>Manual Of Me</a:t>
            </a:r>
          </a:p>
        </p:txBody>
      </p:sp>
    </p:spTree>
    <p:extLst>
      <p:ext uri="{BB962C8B-B14F-4D97-AF65-F5344CB8AC3E}">
        <p14:creationId xmlns:p14="http://schemas.microsoft.com/office/powerpoint/2010/main" val="34821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825"/>
            <a:ext cx="8839201" cy="402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12" title="Social Battery Aaaaaaaaaaaaaaaa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25" y="159350"/>
            <a:ext cx="1827850" cy="10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1509B5E8-4077-2E9A-8C7A-2A02826B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15" r="9815"/>
          <a:stretch>
            <a:fillRect/>
          </a:stretch>
        </p:blipFill>
        <p:spPr>
          <a:xfrm>
            <a:off x="668286" y="260156"/>
            <a:ext cx="7140914" cy="42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0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33BDF5-E01F-9D36-0FAC-DFD7E684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9" y="1549707"/>
            <a:ext cx="4640982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4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56EA1-4AA4-F854-3CE7-93B5DC38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73EC7-3BEA-C085-EE9E-7CE79AE7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2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7383EE-EAAD-9BD6-7265-BCAEE8FB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B9F-17D5-DEA8-FD51-E2AF9EE9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3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Placeholder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191" y="3429000"/>
            <a:ext cx="9141619" cy="1714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729" y="1272292"/>
            <a:ext cx="2407748" cy="2735704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695" y="2063022"/>
            <a:ext cx="2057400" cy="1849412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B51B89C9-6212-44BC-8654-817139EF8D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87471" y="1272292"/>
            <a:ext cx="2407158" cy="2736342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74161" y="2063022"/>
            <a:ext cx="2057400" cy="184941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1573" y="1272292"/>
            <a:ext cx="2407158" cy="2736342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 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82848" y="2063022"/>
            <a:ext cx="2057400" cy="1849412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895C7-7C58-9763-3E03-7429ED76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8" y="1130591"/>
            <a:ext cx="3704786" cy="2740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8C655-CAD0-6801-3CDD-D3CD5E28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90" y="1130591"/>
            <a:ext cx="4687985" cy="26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903BB-BCC3-A969-20BD-A06447D6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0"/>
            <a:ext cx="2057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9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9D799BE-5983-4BE3-07F8-50C83D7F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BF03-32D2-083B-D151-210A27C36CC2}"/>
              </a:ext>
            </a:extLst>
          </p:cNvPr>
          <p:cNvSpPr txBox="1"/>
          <p:nvPr/>
        </p:nvSpPr>
        <p:spPr>
          <a:xfrm>
            <a:off x="843566" y="1708150"/>
            <a:ext cx="622693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Plant UML</a:t>
            </a:r>
            <a:endParaRPr lang="en-CA" dirty="0"/>
          </a:p>
          <a:p>
            <a:endParaRPr lang="en-CA" dirty="0"/>
          </a:p>
          <a:p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Waysfinder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 Framework</a:t>
            </a:r>
          </a:p>
          <a:p>
            <a:endParaRPr lang="en-US" b="1" kern="1200" dirty="0">
              <a:solidFill>
                <a:schemeClr val="tx1"/>
              </a:solidFill>
              <a:latin typeface="Source sans pro"/>
              <a:ea typeface="+mn-ea"/>
              <a:cs typeface="+mn-cs"/>
            </a:endParaRPr>
          </a:p>
          <a:p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Waysfinder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 provides a scaffold that enables new thinking and practice, not a series of linear steps. It is made up of a combination of various types of constraints and wayfinding practices that collectively create a coherent adaptive space or search field.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r>
              <a:rPr lang="en-CA" dirty="0"/>
              <a:t>Sankey</a:t>
            </a:r>
          </a:p>
          <a:p>
            <a:r>
              <a:rPr lang="en-CA"/>
              <a:t>https://sankeymatic.com/</a:t>
            </a:r>
          </a:p>
          <a:p>
            <a:endParaRPr lang="en-CA" dirty="0"/>
          </a:p>
          <a:p>
            <a:endParaRPr lang="en-CA" dirty="0">
              <a:solidFill>
                <a:schemeClr val="tx1"/>
              </a:solidFill>
            </a:endParaRP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3722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F881C-8519-AD5B-EDC2-5C07A8A0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11" y="760277"/>
            <a:ext cx="1846967" cy="233571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AF76B09-9135-CD49-0980-75B22F06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9" y="760277"/>
            <a:ext cx="2938989" cy="1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1B302E-255F-7AFA-B5BC-6989F40B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493" y="3675460"/>
            <a:ext cx="9715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umbo Jenga Blocks - A Ward Design">
            <a:extLst>
              <a:ext uri="{FF2B5EF4-FFF2-40B4-BE49-F238E27FC236}">
                <a16:creationId xmlns:a16="http://schemas.microsoft.com/office/drawing/2014/main" id="{6681BD60-C22E-17D7-AF45-9B987C88D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23" y="3695105"/>
            <a:ext cx="582216" cy="11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p Ninja Training Stock Vectors, Illustrations &amp; Clip Art - iStock | Zen  garden, Japanese temple">
            <a:extLst>
              <a:ext uri="{FF2B5EF4-FFF2-40B4-BE49-F238E27FC236}">
                <a16:creationId xmlns:a16="http://schemas.microsoft.com/office/drawing/2014/main" id="{953F9F81-971F-A56A-6B83-38B17813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94" y="3695105"/>
            <a:ext cx="1074568" cy="1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A Heisenbug: Full Guide - Rookout.com">
            <a:extLst>
              <a:ext uri="{FF2B5EF4-FFF2-40B4-BE49-F238E27FC236}">
                <a16:creationId xmlns:a16="http://schemas.microsoft.com/office/drawing/2014/main" id="{D1DDAEA5-DB2B-386B-7EC4-E888A1BE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93" y="2042454"/>
            <a:ext cx="2743200" cy="14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9F06A0-104B-8259-13EC-69CA3A3BAC47}"/>
              </a:ext>
            </a:extLst>
          </p:cNvPr>
          <p:cNvSpPr txBox="1"/>
          <p:nvPr/>
        </p:nvSpPr>
        <p:spPr>
          <a:xfrm>
            <a:off x="1865042" y="176533"/>
            <a:ext cx="55761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3000" b="1" dirty="0">
                <a:solidFill>
                  <a:srgbClr val="29292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Programmer Jargon</a:t>
            </a:r>
          </a:p>
        </p:txBody>
      </p:sp>
    </p:spTree>
    <p:extLst>
      <p:ext uri="{BB962C8B-B14F-4D97-AF65-F5344CB8AC3E}">
        <p14:creationId xmlns:p14="http://schemas.microsoft.com/office/powerpoint/2010/main" val="4068919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420537"/>
            <a:ext cx="8455914" cy="4457700"/>
          </a:xfrm>
        </p:spPr>
      </p:pic>
      <p:sp>
        <p:nvSpPr>
          <p:cNvPr id="2" name="Title 21">
            <a:extLst>
              <a:ext uri="{FF2B5EF4-FFF2-40B4-BE49-F238E27FC236}">
                <a16:creationId xmlns:a16="http://schemas.microsoft.com/office/drawing/2014/main" id="{9FE0DABB-623D-73D8-3C45-8CBC6546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4" y="2679521"/>
            <a:ext cx="6511623" cy="1371599"/>
          </a:xfrm>
          <a:solidFill>
            <a:schemeClr val="bg2">
              <a:lumMod val="20000"/>
              <a:lumOff val="80000"/>
              <a:alpha val="90000"/>
            </a:schemeClr>
          </a:solidFill>
        </p:spPr>
        <p:txBody>
          <a:bodyPr anchor="ctr"/>
          <a:lstStyle/>
          <a:p>
            <a:r>
              <a:rPr lang="en-US" dirty="0"/>
              <a:t>Precaution</a:t>
            </a:r>
          </a:p>
        </p:txBody>
      </p:sp>
    </p:spTree>
    <p:extLst>
      <p:ext uri="{BB962C8B-B14F-4D97-AF65-F5344CB8AC3E}">
        <p14:creationId xmlns:p14="http://schemas.microsoft.com/office/powerpoint/2010/main" val="48673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6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E7176308-5F01-6BF3-B814-4C17715A3A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641" b="23641"/>
          <a:stretch>
            <a:fillRect/>
          </a:stretch>
        </p:blipFill>
        <p:spPr>
          <a:xfrm>
            <a:off x="846940" y="995503"/>
            <a:ext cx="6994880" cy="379848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C15FBD-981F-8F98-82EE-B059893B5953}"/>
              </a:ext>
            </a:extLst>
          </p:cNvPr>
          <p:cNvSpPr/>
          <p:nvPr/>
        </p:nvSpPr>
        <p:spPr>
          <a:xfrm>
            <a:off x="1189840" y="3517073"/>
            <a:ext cx="6861065" cy="12845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675"/>
          </a:p>
        </p:txBody>
      </p:sp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55E74CB7-D34C-0E5C-331B-37C8B0CA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272726"/>
            <a:ext cx="342900" cy="342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8A26DA-7422-CBD2-F8F6-D0139FD0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14" y="139972"/>
            <a:ext cx="5511491" cy="608410"/>
          </a:xfrm>
        </p:spPr>
        <p:txBody>
          <a:bodyPr>
            <a:normAutofit/>
          </a:bodyPr>
          <a:lstStyle/>
          <a:p>
            <a:r>
              <a:rPr lang="en-US" sz="2700" dirty="0"/>
              <a:t>Overwhelming the user!</a:t>
            </a:r>
            <a:endParaRPr lang="en-CA" sz="2700" dirty="0"/>
          </a:p>
        </p:txBody>
      </p:sp>
    </p:spTree>
    <p:extLst>
      <p:ext uri="{BB962C8B-B14F-4D97-AF65-F5344CB8AC3E}">
        <p14:creationId xmlns:p14="http://schemas.microsoft.com/office/powerpoint/2010/main" val="3688867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C15FBD-981F-8F98-82EE-B059893B5953}"/>
              </a:ext>
            </a:extLst>
          </p:cNvPr>
          <p:cNvSpPr/>
          <p:nvPr/>
        </p:nvSpPr>
        <p:spPr>
          <a:xfrm>
            <a:off x="1189840" y="3517073"/>
            <a:ext cx="6861065" cy="12845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675"/>
          </a:p>
        </p:txBody>
      </p:sp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55E74CB7-D34C-0E5C-331B-37C8B0CA8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9057" y="278600"/>
            <a:ext cx="342900" cy="342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8A26DA-7422-CBD2-F8F6-D0139FD0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507" y="139972"/>
            <a:ext cx="2096430" cy="608410"/>
          </a:xfrm>
        </p:spPr>
        <p:txBody>
          <a:bodyPr>
            <a:normAutofit/>
          </a:bodyPr>
          <a:lstStyle/>
          <a:p>
            <a:r>
              <a:rPr lang="en-US" sz="2700" dirty="0"/>
              <a:t>Clutter</a:t>
            </a:r>
            <a:endParaRPr lang="en-CA" sz="2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D57F6-EB69-D1C3-F99E-D2369FDE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507" y="921369"/>
            <a:ext cx="3969370" cy="3969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35E146-8952-F8F7-769B-D41A3C88EE36}"/>
              </a:ext>
            </a:extLst>
          </p:cNvPr>
          <p:cNvSpPr txBox="1"/>
          <p:nvPr/>
        </p:nvSpPr>
        <p:spPr>
          <a:xfrm>
            <a:off x="2200507" y="488189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Copyright: .</a:t>
            </a:r>
            <a:r>
              <a:rPr lang="en-CA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marqs</a:t>
            </a:r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/ photocase.com</a:t>
            </a:r>
            <a:b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561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FB1E-945E-0EB1-D22C-8D7D9D5F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555600"/>
            <a:ext cx="4333643" cy="755700"/>
          </a:xfrm>
        </p:spPr>
        <p:txBody>
          <a:bodyPr/>
          <a:lstStyle/>
          <a:p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Colors alone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84E14-2BBA-5E09-9EAC-E88E33C3B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249" y="1389600"/>
            <a:ext cx="7274379" cy="3179400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  Inaccessible </a:t>
            </a:r>
          </a:p>
          <a:p>
            <a:pPr marL="127000" indent="0">
              <a:buNone/>
            </a:pPr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</a:t>
            </a: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Red-green color blind?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4C0CA2-91A1-DD83-425F-3ADBB0E4BBBC}"/>
              </a:ext>
            </a:extLst>
          </p:cNvPr>
          <p:cNvGraphicFramePr>
            <a:graphicFrameLocks noGrp="1"/>
          </p:cNvGraphicFramePr>
          <p:nvPr/>
        </p:nvGraphicFramePr>
        <p:xfrm>
          <a:off x="1182029" y="2200910"/>
          <a:ext cx="6103434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434">
                  <a:extLst>
                    <a:ext uri="{9D8B030D-6E8A-4147-A177-3AD203B41FA5}">
                      <a16:colId xmlns:a16="http://schemas.microsoft.com/office/drawing/2014/main" val="4268231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98689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Course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67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Algo 101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Introduction to Algorithms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7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Networking 101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Topology and Networking 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9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Gardening 101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Soil therapy for beginners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67992"/>
                  </a:ext>
                </a:extLst>
              </a:tr>
            </a:tbl>
          </a:graphicData>
        </a:graphic>
      </p:graphicFrame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AC3E53BF-E422-779C-5454-9D6AC790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236" y="1389600"/>
            <a:ext cx="435363" cy="4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4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608727-0ED7-272B-0622-36FF5881B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1413" y="1791833"/>
            <a:ext cx="6137623" cy="14408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A8078B7-6A5D-8D6E-C9F9-3C93D1E7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595" y="555600"/>
            <a:ext cx="3315628" cy="755700"/>
          </a:xfrm>
        </p:spPr>
        <p:txBody>
          <a:bodyPr/>
          <a:lstStyle/>
          <a:p>
            <a:r>
              <a:rPr lang="en-CA" dirty="0"/>
              <a:t>Colors alone!</a:t>
            </a:r>
          </a:p>
        </p:txBody>
      </p:sp>
    </p:spTree>
    <p:extLst>
      <p:ext uri="{BB962C8B-B14F-4D97-AF65-F5344CB8AC3E}">
        <p14:creationId xmlns:p14="http://schemas.microsoft.com/office/powerpoint/2010/main" val="3617662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FB1E-945E-0EB1-D22C-8D7D9D5F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6706134" cy="755700"/>
          </a:xfrm>
        </p:spPr>
        <p:txBody>
          <a:bodyPr/>
          <a:lstStyle/>
          <a:p>
            <a:r>
              <a:rPr lang="en-US" b="0" dirty="0">
                <a:solidFill>
                  <a:srgbClr val="44444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</a:t>
            </a:r>
            <a:r>
              <a:rPr lang="en-US" b="0" i="0" dirty="0">
                <a:solidFill>
                  <a:srgbClr val="444444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lternate means of communication</a:t>
            </a: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84E14-2BBA-5E09-9EAC-E88E33C3B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7196788" cy="3179400"/>
          </a:xfrm>
        </p:spPr>
        <p:txBody>
          <a:bodyPr/>
          <a:lstStyle/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4C0CA2-91A1-DD83-425F-3ADBB0E4BBBC}"/>
              </a:ext>
            </a:extLst>
          </p:cNvPr>
          <p:cNvGraphicFramePr>
            <a:graphicFrameLocks noGrp="1"/>
          </p:cNvGraphicFramePr>
          <p:nvPr/>
        </p:nvGraphicFramePr>
        <p:xfrm>
          <a:off x="1182029" y="2114550"/>
          <a:ext cx="610343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783">
                  <a:extLst>
                    <a:ext uri="{9D8B030D-6E8A-4147-A177-3AD203B41FA5}">
                      <a16:colId xmlns:a16="http://schemas.microsoft.com/office/drawing/2014/main" val="426823169"/>
                    </a:ext>
                  </a:extLst>
                </a:gridCol>
                <a:gridCol w="2032825">
                  <a:extLst>
                    <a:ext uri="{9D8B030D-6E8A-4147-A177-3AD203B41FA5}">
                      <a16:colId xmlns:a16="http://schemas.microsoft.com/office/drawing/2014/main" val="2298689372"/>
                    </a:ext>
                  </a:extLst>
                </a:gridCol>
                <a:gridCol w="2032825">
                  <a:extLst>
                    <a:ext uri="{9D8B030D-6E8A-4147-A177-3AD203B41FA5}">
                      <a16:colId xmlns:a16="http://schemas.microsoft.com/office/drawing/2014/main" val="15574779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Course 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Required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7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Algo 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Introduction to Algorithms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Networking 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Topology and Networking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99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Gardening 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Gardening for beginners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679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435969-6041-8F99-5A19-414A83C19BD6}"/>
              </a:ext>
            </a:extLst>
          </p:cNvPr>
          <p:cNvSpPr txBox="1"/>
          <p:nvPr/>
        </p:nvSpPr>
        <p:spPr>
          <a:xfrm>
            <a:off x="1182028" y="1567409"/>
            <a:ext cx="5337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800" b="1" i="0" dirty="0"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Accessible Example </a:t>
            </a: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A444DA6D-36A1-946C-776E-969810FC5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7021" y="1519380"/>
            <a:ext cx="427730" cy="4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19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84E14-2BBA-5E09-9EAC-E88E33C3B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7196788" cy="3179400"/>
          </a:xfrm>
        </p:spPr>
        <p:txBody>
          <a:bodyPr/>
          <a:lstStyle/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79F3A4-37FF-C750-CA1D-1FDCE607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49" y="555625"/>
            <a:ext cx="8364499" cy="755650"/>
          </a:xfrm>
        </p:spPr>
        <p:txBody>
          <a:bodyPr>
            <a:noAutofit/>
          </a:bodyPr>
          <a:lstStyle/>
          <a:p>
            <a:r>
              <a:rPr lang="en-US" sz="2800" b="0" dirty="0"/>
              <a:t>Misinterpretation or reading between the lines?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05E5EA-CD63-0577-144D-8F1B307A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6" y="1805687"/>
            <a:ext cx="2469218" cy="2166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4E2F0-F0BF-E413-9D21-E2FDD84F3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11" y="1851685"/>
            <a:ext cx="2464701" cy="207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9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ikTok Tom Cruise deepfake creator: public shouldn't worry about 'one-click  fakes' - The Verge">
            <a:extLst>
              <a:ext uri="{FF2B5EF4-FFF2-40B4-BE49-F238E27FC236}">
                <a16:creationId xmlns:a16="http://schemas.microsoft.com/office/drawing/2014/main" id="{144016EF-7B57-1F61-290F-AAAFC1F1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6" y="1888482"/>
            <a:ext cx="3677807" cy="207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re deep fakes all evil when they can be used for good? - Video  Personalization | Personalized Video Email Marketing | Maverick Videos">
            <a:extLst>
              <a:ext uri="{FF2B5EF4-FFF2-40B4-BE49-F238E27FC236}">
                <a16:creationId xmlns:a16="http://schemas.microsoft.com/office/drawing/2014/main" id="{313E47CB-0600-D223-3751-8CCF4F73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73" y="1888482"/>
            <a:ext cx="2869500" cy="207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FBFFEC-9269-EE3F-A44B-A31AE86B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6" y="779053"/>
            <a:ext cx="6993415" cy="985726"/>
          </a:xfrm>
        </p:spPr>
        <p:txBody>
          <a:bodyPr>
            <a:noAutofit/>
          </a:bodyPr>
          <a:lstStyle/>
          <a:p>
            <a:r>
              <a:rPr lang="en-US" sz="2000" dirty="0"/>
              <a:t>Deepfake technology: seeing is believing, or is it?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668387E-057F-C3BE-D62F-7527271E44AE}"/>
              </a:ext>
            </a:extLst>
          </p:cNvPr>
          <p:cNvSpPr txBox="1"/>
          <p:nvPr/>
        </p:nvSpPr>
        <p:spPr>
          <a:xfrm>
            <a:off x="178420" y="1300976"/>
            <a:ext cx="88168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indent="0">
              <a:buNone/>
            </a:pPr>
            <a:r>
              <a:rPr lang="en-US" sz="3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“Don’t tell me the moon is shining. Show me the glint of light on broken glass.”</a:t>
            </a:r>
          </a:p>
          <a:p>
            <a:pPr marL="158750" indent="0">
              <a:buNone/>
            </a:pPr>
            <a:r>
              <a:rPr lang="en-US" sz="3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- Anton Checkhov</a:t>
            </a:r>
            <a:endParaRPr lang="en-CA" sz="3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757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heck Out Our Latest Collection of TOP 50+ Thank You Images Cards for You  #Thank #You #Images #Cards #thankyou Cool Powerpoint Backgrounds, Wallpaper Powerpoint, Presentation Backgrounds, Powerpoint Background Design, Ppt Presentation, Ppt Slide Background, Minion Background, Thank You Wallpaper, Math Wallpaper">
            <a:extLst>
              <a:ext uri="{FF2B5EF4-FFF2-40B4-BE49-F238E27FC236}">
                <a16:creationId xmlns:a16="http://schemas.microsoft.com/office/drawing/2014/main" id="{2C3E085A-BA9F-FFCA-EA10-5BA3E5DD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39" y="907430"/>
            <a:ext cx="3657600" cy="28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el mchale ugh GIF by NETFLIX">
            <a:extLst>
              <a:ext uri="{FF2B5EF4-FFF2-40B4-BE49-F238E27FC236}">
                <a16:creationId xmlns:a16="http://schemas.microsoft.com/office/drawing/2014/main" id="{7F84F699-6C8A-5AA3-C1A9-144724593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2" y="754381"/>
            <a:ext cx="3807770" cy="41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425" y="0"/>
            <a:ext cx="74414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 AM NOT TECH SUPPORT PLEASE ASK GOOGLE Poster | Ben | Keep Calm-o-Matic">
            <a:extLst>
              <a:ext uri="{FF2B5EF4-FFF2-40B4-BE49-F238E27FC236}">
                <a16:creationId xmlns:a16="http://schemas.microsoft.com/office/drawing/2014/main" id="{613C00B5-7F40-12FF-4545-930837BF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95" y="1703784"/>
            <a:ext cx="2021820" cy="236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00015E1-C66B-C65E-34B5-D4EB6C4CD6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40" b="3140"/>
          <a:stretch>
            <a:fillRect/>
          </a:stretch>
        </p:blipFill>
        <p:spPr>
          <a:xfrm>
            <a:off x="1056132" y="1700504"/>
            <a:ext cx="4486812" cy="236531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185CD-A079-F970-A347-987CE9CE1E06}"/>
              </a:ext>
            </a:extLst>
          </p:cNvPr>
          <p:cNvSpPr txBox="1"/>
          <p:nvPr/>
        </p:nvSpPr>
        <p:spPr>
          <a:xfrm>
            <a:off x="1056132" y="769909"/>
            <a:ext cx="5534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228015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725" y="65000"/>
            <a:ext cx="47980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175" y="1315400"/>
            <a:ext cx="3914775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56"/>
          <p:cNvSpPr txBox="1"/>
          <p:nvPr/>
        </p:nvSpPr>
        <p:spPr>
          <a:xfrm>
            <a:off x="1687525" y="317850"/>
            <a:ext cx="741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  <a:latin typeface="Google Sans SemiBold"/>
                <a:ea typeface="Google Sans SemiBold"/>
                <a:cs typeface="Google Sans SemiBold"/>
                <a:sym typeface="Google Sans SemiBold"/>
              </a:rPr>
              <a:t>Be healthy both mentally and physically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50" y="0"/>
            <a:ext cx="698261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568251" y="1475786"/>
            <a:ext cx="3586478" cy="3272329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659" y="20994"/>
            <a:ext cx="6746604" cy="1084684"/>
          </a:xfrm>
        </p:spPr>
        <p:txBody>
          <a:bodyPr anchor="ctr"/>
          <a:lstStyle/>
          <a:p>
            <a:r>
              <a:rPr lang="en-CA" dirty="0"/>
              <a:t>Not an expert!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33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4"/>
          <p:cNvSpPr txBox="1"/>
          <p:nvPr/>
        </p:nvSpPr>
        <p:spPr>
          <a:xfrm>
            <a:off x="1532586" y="2176825"/>
            <a:ext cx="5654889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Glossophobia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5" y="26113"/>
            <a:ext cx="8258276" cy="509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0AAB-F65E-81A0-DC42-72A06FB2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23" y="733245"/>
            <a:ext cx="7953554" cy="3687405"/>
          </a:xfrm>
        </p:spPr>
        <p:txBody>
          <a:bodyPr>
            <a:normAutofit/>
          </a:bodyPr>
          <a:lstStyle/>
          <a:p>
            <a:r>
              <a:rPr lang="en-US" dirty="0"/>
              <a:t>Presentation is auto biographical – </a:t>
            </a:r>
            <a:br>
              <a:rPr lang="en-US" dirty="0"/>
            </a:br>
            <a:r>
              <a:rPr lang="en-US" dirty="0"/>
              <a:t>Sample size of 1 </a:t>
            </a:r>
            <a:br>
              <a:rPr lang="en-US" dirty="0"/>
            </a:br>
            <a:br>
              <a:rPr lang="en-US" dirty="0"/>
            </a:br>
            <a:r>
              <a:rPr lang="en-CA" b="1" dirty="0">
                <a:effectLst/>
              </a:rPr>
              <a:t>No spandex required!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9695764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1212</Words>
  <Application>Microsoft Office PowerPoint</Application>
  <PresentationFormat>On-screen Show (16:9)</PresentationFormat>
  <Paragraphs>169</Paragraphs>
  <Slides>52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71" baseType="lpstr">
      <vt:lpstr>Roboto Mono Light</vt:lpstr>
      <vt:lpstr>Arial</vt:lpstr>
      <vt:lpstr>Google Sans Medium</vt:lpstr>
      <vt:lpstr>Google Sans SemiBold</vt:lpstr>
      <vt:lpstr>Source sans pro</vt:lpstr>
      <vt:lpstr>Times New Roman</vt:lpstr>
      <vt:lpstr>Helvetica Neue</vt:lpstr>
      <vt:lpstr>Roboto</vt:lpstr>
      <vt:lpstr>Google Sans</vt:lpstr>
      <vt:lpstr>proxima-nova</vt:lpstr>
      <vt:lpstr>Google Sans Text</vt:lpstr>
      <vt:lpstr>-apple-system</vt:lpstr>
      <vt:lpstr>Roboto Mono</vt:lpstr>
      <vt:lpstr>Open Sans Light</vt:lpstr>
      <vt:lpstr>Inter</vt:lpstr>
      <vt:lpstr>Google Sans Mono</vt:lpstr>
      <vt:lpstr>DevFest 2021</vt:lpstr>
      <vt:lpstr>DevFest 2021</vt:lpstr>
      <vt:lpstr>DevFest 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an expert!</vt:lpstr>
      <vt:lpstr>PowerPoint Presentation</vt:lpstr>
      <vt:lpstr>PowerPoint Presentation</vt:lpstr>
      <vt:lpstr>Presentation is auto biographical –  Sample size of 1   No spandex required!</vt:lpstr>
      <vt:lpstr>PowerPoint Presentation</vt:lpstr>
      <vt:lpstr>Attention Span</vt:lpstr>
      <vt:lpstr>Human attention :  The Hammock and the Spikes</vt:lpstr>
      <vt:lpstr>Visual information vs reading words</vt:lpstr>
      <vt:lpstr>PowerPoint Presentation</vt:lpstr>
      <vt:lpstr>George Miller’s Magical Number of Immediate Memory </vt:lpstr>
      <vt:lpstr>Definition</vt:lpstr>
      <vt:lpstr>Perfect MVP</vt:lpstr>
      <vt:lpstr>PowerPoint Presentation</vt:lpstr>
      <vt:lpstr>PowerPoint Presentation</vt:lpstr>
      <vt:lpstr>PowerPoint Presentation</vt:lpstr>
      <vt:lpstr>PowerPoint Presentation</vt:lpstr>
      <vt:lpstr>Tell, Don’t Ask</vt:lpstr>
      <vt:lpstr>Definition</vt:lpstr>
      <vt:lpstr>Examples</vt:lpstr>
      <vt:lpstr>PowerPoint Presentation</vt:lpstr>
      <vt:lpstr>PowerPoint Presentation</vt:lpstr>
      <vt:lpstr>ELI5</vt:lpstr>
      <vt:lpstr>Penguin Dataset</vt:lpstr>
      <vt:lpstr>Manual Of Me</vt:lpstr>
      <vt:lpstr>PowerPoint Presentation</vt:lpstr>
      <vt:lpstr>PowerPoint Presentation</vt:lpstr>
      <vt:lpstr>PowerPoint Presentation</vt:lpstr>
      <vt:lpstr>Meet the team</vt:lpstr>
      <vt:lpstr>Meet the team</vt:lpstr>
      <vt:lpstr>Ideas</vt:lpstr>
      <vt:lpstr>PowerPoint Presentation</vt:lpstr>
      <vt:lpstr>Resources</vt:lpstr>
      <vt:lpstr>PowerPoint Presentation</vt:lpstr>
      <vt:lpstr>Precaution</vt:lpstr>
      <vt:lpstr>Overwhelming the user!</vt:lpstr>
      <vt:lpstr>Clutter</vt:lpstr>
      <vt:lpstr>Colors alone</vt:lpstr>
      <vt:lpstr>Colors alone!</vt:lpstr>
      <vt:lpstr>Alternate means of communication</vt:lpstr>
      <vt:lpstr>Misinterpretation or reading between the lines?</vt:lpstr>
      <vt:lpstr>Deepfake technology: seeing is believing, or is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Vaishnavi T V</cp:lastModifiedBy>
  <cp:revision>19</cp:revision>
  <dcterms:modified xsi:type="dcterms:W3CDTF">2024-07-27T21:01:48Z</dcterms:modified>
</cp:coreProperties>
</file>